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71" r:id="rId2"/>
  </p:sldMasterIdLst>
  <p:notesMasterIdLst>
    <p:notesMasterId r:id="rId17"/>
  </p:notesMasterIdLst>
  <p:sldIdLst>
    <p:sldId id="262" r:id="rId3"/>
    <p:sldId id="261" r:id="rId4"/>
    <p:sldId id="263" r:id="rId5"/>
    <p:sldId id="269" r:id="rId6"/>
    <p:sldId id="270" r:id="rId7"/>
    <p:sldId id="257" r:id="rId8"/>
    <p:sldId id="258" r:id="rId9"/>
    <p:sldId id="259" r:id="rId10"/>
    <p:sldId id="264" r:id="rId11"/>
    <p:sldId id="265" r:id="rId12"/>
    <p:sldId id="266" r:id="rId13"/>
    <p:sldId id="267" r:id="rId14"/>
    <p:sldId id="268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B015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4" autoAdjust="0"/>
    <p:restoredTop sz="94660"/>
  </p:normalViewPr>
  <p:slideViewPr>
    <p:cSldViewPr snapToGrid="0">
      <p:cViewPr varScale="1">
        <p:scale>
          <a:sx n="85" d="100"/>
          <a:sy n="85" d="100"/>
        </p:scale>
        <p:origin x="45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47EDE2-1906-4122-988D-B0640344550A}" type="datetimeFigureOut">
              <a:rPr lang="en-US" smtClean="0"/>
              <a:t>10/30/2019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57A08-D358-43E9-BB52-5898D018DA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332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A45C3-E265-4D2B-90D8-B132BB1A211F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233EB-591A-463D-BFDF-D408DA226B73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66DCB-4A8F-46A7-94A2-49C7B553C409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0451D-EF0A-414E-B23F-E9BE4E5E71F8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9E1F1-FC0F-47E0-BB0A-C70A13BB8748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F7F3-D061-4EFC-B045-A0A8C120E01C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6CE4-C6B2-47BD-8E83-3AB8A53E2CA9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1AEBB-02DB-4F0B-A520-9F443CF44CD1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B2B62-0808-453A-83A8-4F8D08EE5C0E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FFAC7-6578-40D4-AA72-707807DD384D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2627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16D70-3B9E-4C2D-B22C-E2F1A6C8937C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852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D12CD-309B-4E40-9DD8-1DBA2F0DC67C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D2097-4BD7-4963-BCE6-BCEB113209FD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6481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EF030-8789-4EA3-ACB8-2E34905B3E21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021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9F50A-6940-45CC-B540-7D55FB0BF04B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977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C04DB-1BA0-4C2F-A3AB-79C47099127F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4107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8F6A-291C-43E3-A993-AD02CD6470DB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8202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FA89F-C1B5-4EE4-BA1B-7EDB4C617EBC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6854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0B28-B9D6-4245-98F8-EC107F2F62DC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8784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DBB3E-0839-447B-A8ED-749C30CD8DCA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71567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5A5F33-44B3-4F90-BEB5-15F7F252F5D7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6280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514D4-7ADB-46DC-8D2D-66DB04BD7F59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72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59514-88E7-4AFB-9116-C8B6EA6E19CE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B15EB-4BD2-4B63-8A3F-348E460D01CD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205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CEC1-9E51-42FB-B8C5-ED2CE554B206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738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D6160-8C07-4DB3-A7C2-E66C97F9FFE0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73077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23222-D746-4ED4-87D6-5024D4C7C60D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039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63B87-BE76-4898-B56B-512DCE94DCD2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328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D6923-DB5C-4D6B-B191-F1E0A6FA9AFE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FCF63-626F-4EDE-AC81-0A7090B8CF3B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8EB69-0E77-4F1D-B235-C5622EF47277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4475D-9C6D-42E3-95BC-EEECC10EE462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5E064-77D4-4159-B7FD-C5A7E0AE4F6E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A8A84-738E-4D94-88F0-FD0365FFBF4D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9714397-6581-454B-90B9-6B770119BA56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D4B4314-C702-4F03-A358-3C1A6496CBD9}" type="datetime1">
              <a:rPr lang="en-US" smtClean="0"/>
              <a:t>10/30/2019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0056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inames.com/" TargetMode="External"/><Relationship Id="rId2" Type="http://schemas.openxmlformats.org/officeDocument/2006/relationships/hyperlink" Target="https://data.world/annavmontoya/speed-dating-experiment" TargetMode="Externa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Jane123@mm.com" TargetMode="External"/><Relationship Id="rId2" Type="http://schemas.openxmlformats.org/officeDocument/2006/relationships/hyperlink" Target="mailto:John123@mm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4D719-F08A-1A44-B530-1BB28CFD2B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Matchmaker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366FF9-C013-8841-8011-1334D9262F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1318620"/>
          </a:xfrm>
          <a:solidFill>
            <a:srgbClr val="757575">
              <a:alpha val="74902"/>
            </a:srgbClr>
          </a:solidFill>
        </p:spPr>
        <p:txBody>
          <a:bodyPr>
            <a:normAutofit fontScale="85000" lnSpcReduction="20000"/>
          </a:bodyPr>
          <a:lstStyle/>
          <a:p>
            <a:r>
              <a:rPr lang="en-US" dirty="0"/>
              <a:t>Your Lifetime Partner Finder</a:t>
            </a:r>
          </a:p>
          <a:p>
            <a:endParaRPr lang="en-US" dirty="0"/>
          </a:p>
          <a:p>
            <a:r>
              <a:rPr lang="en-US" cap="none" dirty="0"/>
              <a:t>UNC Data Analytics Bootcamp Final Project</a:t>
            </a:r>
          </a:p>
          <a:p>
            <a:r>
              <a:rPr lang="en-US" cap="none" dirty="0"/>
              <a:t>By Chris Glessner, Chris McCown, Gilberto Ramirez, Ashok Singh – Oct </a:t>
            </a:r>
            <a:r>
              <a:rPr lang="en-US" u="sng" cap="none" dirty="0"/>
              <a:t>31</a:t>
            </a:r>
            <a:r>
              <a:rPr lang="en-US" cap="none" dirty="0"/>
              <a:t> 2019</a:t>
            </a:r>
          </a:p>
          <a:p>
            <a:endParaRPr lang="en-US" cap="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0B974D-5BA9-479A-BE68-6B13C2E47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4871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491888-D7FE-4A78-B4F6-046418030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601" y="310117"/>
            <a:ext cx="9252154" cy="1223983"/>
          </a:xfrm>
        </p:spPr>
        <p:txBody>
          <a:bodyPr>
            <a:normAutofit/>
          </a:bodyPr>
          <a:lstStyle/>
          <a:p>
            <a:r>
              <a:rPr lang="en-US" sz="3600" dirty="0"/>
              <a:t>Matches page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BC5C34-51D8-4E1C-A2BF-8742FFABE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30" y="1534100"/>
            <a:ext cx="8443583" cy="474765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C0F050-760A-4E0D-B21B-155C954AF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871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491888-D7FE-4A78-B4F6-046418030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601" y="216891"/>
            <a:ext cx="9252154" cy="1223983"/>
          </a:xfrm>
        </p:spPr>
        <p:txBody>
          <a:bodyPr>
            <a:normAutofit/>
          </a:bodyPr>
          <a:lstStyle/>
          <a:p>
            <a:r>
              <a:rPr lang="en-US" sz="3600" dirty="0"/>
              <a:t>My Profile (/Sign Up) Page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E6BCC680-7AF0-4C4C-AE5C-801B63C2F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916" y="1558670"/>
            <a:ext cx="6858000" cy="498590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A3BD23-6818-4F68-84DC-85060F9D4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710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491888-D7FE-4A78-B4F6-046418030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19636"/>
            <a:ext cx="9404723" cy="1400530"/>
          </a:xfrm>
        </p:spPr>
        <p:txBody>
          <a:bodyPr/>
          <a:lstStyle/>
          <a:p>
            <a:r>
              <a:rPr lang="en-US" sz="3600" dirty="0"/>
              <a:t>Logout</a:t>
            </a:r>
          </a:p>
        </p:txBody>
      </p:sp>
      <p:pic>
        <p:nvPicPr>
          <p:cNvPr id="11" name="Content Placeholder 10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7FE4D679-4CBD-4747-BECF-068E25AAE2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3216" y="1402590"/>
            <a:ext cx="8893674" cy="5002692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E6F165-705F-4127-B68E-9756F00D0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130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7E105-EAF2-4F60-838E-F07796E6B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6BA35-F66E-4511-AB7E-F2C7F6DB6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30404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need more data…</a:t>
            </a:r>
          </a:p>
          <a:p>
            <a:pPr lvl="1"/>
            <a:r>
              <a:rPr lang="en-US" dirty="0"/>
              <a:t>more users</a:t>
            </a:r>
          </a:p>
          <a:p>
            <a:pPr lvl="1"/>
            <a:r>
              <a:rPr lang="en-US" dirty="0"/>
              <a:t>more features</a:t>
            </a:r>
          </a:p>
          <a:p>
            <a:pPr lvl="1"/>
            <a:endParaRPr lang="en-US" dirty="0"/>
          </a:p>
          <a:p>
            <a:r>
              <a:rPr lang="en-US" dirty="0"/>
              <a:t>Need to employ more rigorous feature selection methods.</a:t>
            </a:r>
          </a:p>
          <a:p>
            <a:endParaRPr lang="en-US" dirty="0"/>
          </a:p>
          <a:p>
            <a:r>
              <a:rPr lang="en-US" dirty="0"/>
              <a:t>Continue to incorporate feedback from other users to inform </a:t>
            </a:r>
            <a:r>
              <a:rPr lang="en-US"/>
              <a:t>the model.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5D2431-0B80-4B36-AA74-FFCC94F4E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691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1D9CE7-A289-4389-ABA5-1D1B3B809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279B3C2-49D9-40A9-B38E-A7D4E9B0E8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63" y="1181910"/>
            <a:ext cx="5953390" cy="5434416"/>
          </a:xfrm>
          <a:prstGeom prst="rect">
            <a:avLst/>
          </a:prstGeom>
        </p:spPr>
      </p:pic>
      <p:pic>
        <p:nvPicPr>
          <p:cNvPr id="21" name="Picture 20" descr="A bird flying over a body of water&#10;&#10;Description automatically generated">
            <a:extLst>
              <a:ext uri="{FF2B5EF4-FFF2-40B4-BE49-F238E27FC236}">
                <a16:creationId xmlns:a16="http://schemas.microsoft.com/office/drawing/2014/main" id="{6C11C4AC-0544-4DD8-92EA-AA8D7CB4F9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9180"/>
          <a:stretch/>
        </p:blipFill>
        <p:spPr>
          <a:xfrm>
            <a:off x="6463554" y="1255059"/>
            <a:ext cx="5526976" cy="530721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42E9E8F-7153-4446-8885-559C398E74DB}"/>
              </a:ext>
            </a:extLst>
          </p:cNvPr>
          <p:cNvSpPr/>
          <p:nvPr/>
        </p:nvSpPr>
        <p:spPr>
          <a:xfrm>
            <a:off x="4288683" y="4153567"/>
            <a:ext cx="4899616" cy="830997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Slack-Lato"/>
              </a:rPr>
              <a:t>https://unc-datavis-matchmaker.herokuapp.com/</a:t>
            </a:r>
            <a:endParaRPr lang="en-US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359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E523F-2FE0-4344-B27E-EAB60975B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1ABC9-6548-4041-BC13-F929C66EE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Overview </a:t>
            </a:r>
          </a:p>
          <a:p>
            <a:r>
              <a:rPr lang="en-US" dirty="0"/>
              <a:t>Extract-Transform-Load of Matchmaker Data</a:t>
            </a:r>
          </a:p>
          <a:p>
            <a:r>
              <a:rPr lang="en-US" dirty="0"/>
              <a:t>Machine Learning Models to find Matches </a:t>
            </a:r>
          </a:p>
          <a:p>
            <a:r>
              <a:rPr lang="en-US" dirty="0"/>
              <a:t>Matchmaker Project Demo</a:t>
            </a:r>
          </a:p>
          <a:p>
            <a:r>
              <a:rPr lang="en-US" dirty="0"/>
              <a:t>Next Steps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25B66-8879-42C9-9FD2-89C3BFEEA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554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0E4A-7DD7-5944-ADFE-F694AB2E2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91440-561A-7E41-8EBA-C62EE7ED3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0" y="2052918"/>
            <a:ext cx="7162800" cy="4195481"/>
          </a:xfrm>
        </p:spPr>
        <p:txBody>
          <a:bodyPr/>
          <a:lstStyle/>
          <a:p>
            <a:r>
              <a:rPr lang="en-US" dirty="0"/>
              <a:t>The Hero’s Journey of finding a partner.</a:t>
            </a:r>
          </a:p>
          <a:p>
            <a:endParaRPr lang="en-US" dirty="0"/>
          </a:p>
          <a:p>
            <a:r>
              <a:rPr lang="en-US" dirty="0"/>
              <a:t>Explosion in Online Dating last two decades.</a:t>
            </a:r>
          </a:p>
          <a:p>
            <a:endParaRPr lang="en-US" dirty="0"/>
          </a:p>
          <a:p>
            <a:r>
              <a:rPr lang="en-US" dirty="0"/>
              <a:t>The science behind Recommender Systems.</a:t>
            </a:r>
          </a:p>
          <a:p>
            <a:endParaRPr lang="en-US" dirty="0"/>
          </a:p>
          <a:p>
            <a:r>
              <a:rPr lang="en-US" dirty="0"/>
              <a:t>Evolution of Recommender Systems for online dating.</a:t>
            </a:r>
          </a:p>
          <a:p>
            <a:endParaRPr lang="en-US" dirty="0"/>
          </a:p>
          <a:p>
            <a:r>
              <a:rPr lang="en-US" dirty="0"/>
              <a:t>Our approach in this project.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4847CD-78DB-8940-9E8A-8708B4D21F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924050"/>
            <a:ext cx="640080" cy="6400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141AB0-7CF6-A747-B2E7-EEBBF5228A23}"/>
              </a:ext>
            </a:extLst>
          </p:cNvPr>
          <p:cNvSpPr txBox="1"/>
          <p:nvPr/>
        </p:nvSpPr>
        <p:spPr>
          <a:xfrm>
            <a:off x="8610600" y="1692057"/>
            <a:ext cx="3276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1994	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Kiss.com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1995	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Match.com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1997	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Jdate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2000	eHarmony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2002	Friendster, Ashley Madison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2003	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Proxidating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2004	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OkCupid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2006	Badoo,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SeekingArrangement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2007	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Skout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, Crazy Blind Date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2008	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GenePartner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2009	Grindr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2011	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LikeBright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2012	Highlight, Tinder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446088" algn="l"/>
              </a:tabLst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2014	Bumble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6416BBE4-4489-B14F-97D2-FD796BD356A3}"/>
              </a:ext>
            </a:extLst>
          </p:cNvPr>
          <p:cNvSpPr/>
          <p:nvPr/>
        </p:nvSpPr>
        <p:spPr>
          <a:xfrm>
            <a:off x="8229600" y="1853247"/>
            <a:ext cx="457200" cy="2794953"/>
          </a:xfrm>
          <a:prstGeom prst="leftBrace">
            <a:avLst>
              <a:gd name="adj1" fmla="val 8333"/>
              <a:gd name="adj2" fmla="val 46779"/>
            </a:avLst>
          </a:prstGeom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026CCFC-9D01-7A4B-B10F-402BA2494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488" y="3627716"/>
            <a:ext cx="640080" cy="6400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C96AAC9-86FD-2A4B-B8E9-9A84DF5B41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528" y="3641803"/>
            <a:ext cx="640080" cy="6400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E65E0B-361B-4598-8E15-94E91ADC3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593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593" y="346646"/>
            <a:ext cx="9404723" cy="1400530"/>
          </a:xfrm>
        </p:spPr>
        <p:txBody>
          <a:bodyPr/>
          <a:lstStyle/>
          <a:p>
            <a:r>
              <a:rPr lang="en-US" sz="3600" dirty="0"/>
              <a:t>About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000" y="1853248"/>
            <a:ext cx="7963318" cy="4195481"/>
          </a:xfrm>
        </p:spPr>
        <p:txBody>
          <a:bodyPr>
            <a:normAutofit fontScale="92500" lnSpcReduction="10000"/>
          </a:bodyPr>
          <a:lstStyle/>
          <a:p>
            <a:r>
              <a:rPr lang="en-US" sz="2600" b="1" dirty="0"/>
              <a:t>Matchmaker Data</a:t>
            </a:r>
          </a:p>
          <a:p>
            <a:pPr lvl="1"/>
            <a:r>
              <a:rPr lang="en-US" sz="1600" dirty="0"/>
              <a:t>Speed Dating Data.csv : Data based on experimental data collected by Columbia Business School at different times </a:t>
            </a:r>
          </a:p>
          <a:p>
            <a:pPr lvl="1"/>
            <a:r>
              <a:rPr lang="en-US" sz="1600" dirty="0"/>
              <a:t>Self demographics information e.g. Race, Gender, Age</a:t>
            </a:r>
          </a:p>
          <a:p>
            <a:pPr lvl="1"/>
            <a:r>
              <a:rPr lang="en-US" sz="1600" dirty="0"/>
              <a:t>Partner demographics information e.g. Race, Gender, Age </a:t>
            </a:r>
          </a:p>
          <a:p>
            <a:pPr lvl="1"/>
            <a:r>
              <a:rPr lang="en-US" sz="1600" dirty="0"/>
              <a:t>Self-assessment e.g. Attractiveness, Sincerity, Intelligence, Fun, Ambition  </a:t>
            </a:r>
          </a:p>
          <a:p>
            <a:pPr lvl="1"/>
            <a:r>
              <a:rPr lang="en-US" sz="1600" dirty="0"/>
              <a:t>Partner Preference e.g. Attractiveness, Sincerity, Intelligence, Fun, Ambition  </a:t>
            </a:r>
          </a:p>
          <a:p>
            <a:pPr lvl="1"/>
            <a:endParaRPr lang="en-US" dirty="0"/>
          </a:p>
          <a:p>
            <a:r>
              <a:rPr lang="en-US" sz="2600" b="1" dirty="0"/>
              <a:t>User Data</a:t>
            </a:r>
          </a:p>
          <a:p>
            <a:pPr lvl="1"/>
            <a:r>
              <a:rPr lang="en-US" sz="1600" dirty="0"/>
              <a:t>uinames.com API to get user profiles </a:t>
            </a:r>
          </a:p>
          <a:p>
            <a:pPr lvl="1"/>
            <a:r>
              <a:rPr lang="en-US" sz="1600" dirty="0" err="1"/>
              <a:t>Firstname</a:t>
            </a:r>
            <a:r>
              <a:rPr lang="en-US" sz="1600" dirty="0"/>
              <a:t>, </a:t>
            </a:r>
            <a:r>
              <a:rPr lang="en-US" sz="1600" dirty="0" err="1"/>
              <a:t>Lastname</a:t>
            </a:r>
            <a:r>
              <a:rPr lang="en-US" sz="1600" dirty="0"/>
              <a:t>, Screenname, Gender, Age </a:t>
            </a:r>
          </a:p>
          <a:p>
            <a:pPr lvl="1"/>
            <a:r>
              <a:rPr lang="en-US" sz="1600" dirty="0"/>
              <a:t>Email, Password, Photo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AE543-046D-4CEB-B9DE-EC8B7B6D3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pic>
        <p:nvPicPr>
          <p:cNvPr id="7" name="Picture 6" descr="A picture containing indoor, table, food, dog&#10;&#10;Description automatically generated">
            <a:extLst>
              <a:ext uri="{FF2B5EF4-FFF2-40B4-BE49-F238E27FC236}">
                <a16:creationId xmlns:a16="http://schemas.microsoft.com/office/drawing/2014/main" id="{75EC4E13-118A-4FFF-849C-003A33849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0950" y="2676090"/>
            <a:ext cx="3353050" cy="232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792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207" y="303631"/>
            <a:ext cx="9404723" cy="1083278"/>
          </a:xfrm>
        </p:spPr>
        <p:txBody>
          <a:bodyPr/>
          <a:lstStyle/>
          <a:p>
            <a:r>
              <a:rPr lang="en-US" sz="3600" dirty="0"/>
              <a:t>Extract Transform Load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7219" y="1458626"/>
            <a:ext cx="8221407" cy="4660565"/>
          </a:xfrm>
        </p:spPr>
        <p:txBody>
          <a:bodyPr>
            <a:normAutofit fontScale="70000" lnSpcReduction="20000"/>
          </a:bodyPr>
          <a:lstStyle/>
          <a:p>
            <a:r>
              <a:rPr lang="en-US" sz="3100" b="1" dirty="0"/>
              <a:t>Extracting the Data</a:t>
            </a:r>
          </a:p>
          <a:p>
            <a:pPr lvl="1"/>
            <a:r>
              <a:rPr lang="en-US" dirty="0"/>
              <a:t>Downloaded the </a:t>
            </a:r>
            <a:r>
              <a:rPr lang="en-US" b="1" dirty="0"/>
              <a:t>Matchmaker Data</a:t>
            </a:r>
            <a:r>
              <a:rPr lang="en-US" dirty="0"/>
              <a:t>, Speed Dating Data.csv from </a:t>
            </a:r>
            <a:r>
              <a:rPr lang="en-US" b="1" dirty="0">
                <a:hlinkClick r:id="rId2"/>
              </a:rPr>
              <a:t>https://data.world/annavmontoya/speed-dating-experiment</a:t>
            </a:r>
            <a:r>
              <a:rPr lang="en-US" b="1" dirty="0"/>
              <a:t> </a:t>
            </a:r>
          </a:p>
          <a:p>
            <a:pPr lvl="1"/>
            <a:r>
              <a:rPr lang="en-US" dirty="0"/>
              <a:t> Used API request to get </a:t>
            </a:r>
            <a:r>
              <a:rPr lang="en-US" b="1" dirty="0"/>
              <a:t>User Data </a:t>
            </a:r>
            <a:r>
              <a:rPr lang="en-US" dirty="0"/>
              <a:t>from </a:t>
            </a:r>
            <a:r>
              <a:rPr lang="en-US" b="1" dirty="0">
                <a:hlinkClick r:id="rId3"/>
              </a:rPr>
              <a:t>https://uinames.com</a:t>
            </a:r>
            <a:endParaRPr lang="en-US" b="1" dirty="0"/>
          </a:p>
          <a:p>
            <a:pPr marL="457200" lvl="1" indent="0">
              <a:buNone/>
            </a:pPr>
            <a:endParaRPr lang="en-US" b="1" dirty="0"/>
          </a:p>
          <a:p>
            <a:r>
              <a:rPr lang="en-US" sz="3100" b="1" dirty="0"/>
              <a:t>Transforming the data</a:t>
            </a:r>
          </a:p>
          <a:p>
            <a:pPr lvl="1"/>
            <a:r>
              <a:rPr lang="en-US" dirty="0"/>
              <a:t>Focused on the key variables and reduced features of interest of </a:t>
            </a:r>
            <a:r>
              <a:rPr lang="en-US" sz="1900" dirty="0"/>
              <a:t>matchmaker data</a:t>
            </a:r>
          </a:p>
          <a:p>
            <a:pPr lvl="1"/>
            <a:r>
              <a:rPr lang="en-US" dirty="0"/>
              <a:t>Reduced 195 columns to less than 20  columns</a:t>
            </a:r>
          </a:p>
          <a:p>
            <a:pPr lvl="1"/>
            <a:r>
              <a:rPr lang="en-US" dirty="0"/>
              <a:t>Correlated user and partner data  </a:t>
            </a:r>
          </a:p>
          <a:p>
            <a:pPr lvl="1"/>
            <a:r>
              <a:rPr lang="en-US" dirty="0"/>
              <a:t>Got the data ready for machine learning models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sz="3100" b="1" dirty="0"/>
              <a:t>Loading the Data</a:t>
            </a:r>
          </a:p>
          <a:p>
            <a:pPr lvl="1"/>
            <a:r>
              <a:rPr lang="en-US" dirty="0"/>
              <a:t>Created an AWS </a:t>
            </a:r>
            <a:r>
              <a:rPr lang="en-US" dirty="0" err="1"/>
              <a:t>Posgres</a:t>
            </a:r>
            <a:r>
              <a:rPr lang="en-US" dirty="0"/>
              <a:t> SQL Database </a:t>
            </a:r>
          </a:p>
          <a:p>
            <a:pPr lvl="1"/>
            <a:r>
              <a:rPr lang="en-US" dirty="0"/>
              <a:t>Uploaded Matchmaker and User data to AWS database</a:t>
            </a:r>
          </a:p>
          <a:p>
            <a:pPr lvl="1"/>
            <a:r>
              <a:rPr lang="en-US" dirty="0"/>
              <a:t>Added routes to access the database 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0208BF-F59A-48A8-8338-32A12D010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984" y="2541732"/>
            <a:ext cx="3318102" cy="208945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BB785-49D8-4D8B-8AA3-6B11BCA35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182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C4693-CC45-45C9-A43D-DB4494487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522" y="452718"/>
            <a:ext cx="10003960" cy="981635"/>
          </a:xfrm>
        </p:spPr>
        <p:txBody>
          <a:bodyPr/>
          <a:lstStyle/>
          <a:p>
            <a:r>
              <a:rPr lang="en-US" sz="3200" dirty="0"/>
              <a:t>Machine Learning Models to find best Matches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F069D-1CBD-4937-9585-866F99975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8036" y="2115671"/>
            <a:ext cx="8257069" cy="419548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Tried different Machine Learning Models to determine best model</a:t>
            </a:r>
          </a:p>
          <a:p>
            <a:pPr lvl="1"/>
            <a:r>
              <a:rPr lang="en-US" dirty="0"/>
              <a:t>Logistic Regression Model </a:t>
            </a:r>
          </a:p>
          <a:p>
            <a:pPr lvl="1"/>
            <a:r>
              <a:rPr lang="en-US" dirty="0"/>
              <a:t>K Nearest Neighbors Model</a:t>
            </a:r>
          </a:p>
          <a:p>
            <a:pPr lvl="1"/>
            <a:r>
              <a:rPr lang="en-US" dirty="0"/>
              <a:t>Decision Tree Model</a:t>
            </a:r>
          </a:p>
          <a:p>
            <a:pPr lvl="1"/>
            <a:r>
              <a:rPr lang="en-US" b="1" dirty="0"/>
              <a:t>Random Forest</a:t>
            </a:r>
          </a:p>
          <a:p>
            <a:pPr lvl="1"/>
            <a:r>
              <a:rPr lang="en-US" dirty="0"/>
              <a:t>Support Vector Machine (SVM) Model</a:t>
            </a:r>
          </a:p>
          <a:p>
            <a:pPr lvl="1"/>
            <a:r>
              <a:rPr lang="en-US" dirty="0"/>
              <a:t>Deep Learning / Neural Network Model</a:t>
            </a:r>
          </a:p>
        </p:txBody>
      </p:sp>
      <p:pic>
        <p:nvPicPr>
          <p:cNvPr id="4" name="Picture 3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B6F20F9C-7E58-41EC-8224-BE8CCEEB9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90" y="1847165"/>
            <a:ext cx="1771650" cy="1771650"/>
          </a:xfrm>
          <a:prstGeom prst="rect">
            <a:avLst/>
          </a:prstGeom>
        </p:spPr>
      </p:pic>
      <p:pic>
        <p:nvPicPr>
          <p:cNvPr id="5" name="Picture 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8440AB5D-D324-438F-9690-D0C0A3024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90" y="3936180"/>
            <a:ext cx="1952250" cy="1952250"/>
          </a:xfrm>
          <a:prstGeom prst="rect">
            <a:avLst/>
          </a:prstGeom>
        </p:spPr>
      </p:pic>
      <p:pic>
        <p:nvPicPr>
          <p:cNvPr id="7" name="Picture 6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4DFC91ED-24E2-4E6D-9228-EA85C1ADD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4886" y="3965812"/>
            <a:ext cx="1952251" cy="1952251"/>
          </a:xfrm>
          <a:prstGeom prst="rect">
            <a:avLst/>
          </a:prstGeom>
        </p:spPr>
      </p:pic>
      <p:pic>
        <p:nvPicPr>
          <p:cNvPr id="9" name="Picture 8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320CEFF9-8B92-4DB2-A891-2AA56B55FA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7874" y="1885974"/>
            <a:ext cx="1771651" cy="177165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CAC84CA-3088-4A93-B705-737554932EF3}"/>
              </a:ext>
            </a:extLst>
          </p:cNvPr>
          <p:cNvSpPr/>
          <p:nvPr/>
        </p:nvSpPr>
        <p:spPr>
          <a:xfrm>
            <a:off x="4708205" y="3756212"/>
            <a:ext cx="4453724" cy="403412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7ABE6E-C243-4E88-90EF-7EFC1E3DA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833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C4693-CC45-45C9-A43D-DB4494487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522" y="452718"/>
            <a:ext cx="10003960" cy="981635"/>
          </a:xfrm>
        </p:spPr>
        <p:txBody>
          <a:bodyPr/>
          <a:lstStyle/>
          <a:p>
            <a:r>
              <a:rPr lang="en-US" sz="3600" dirty="0"/>
              <a:t>Building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F069D-1CBD-4937-9585-866F99975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2428" y="1775012"/>
            <a:ext cx="7744214" cy="419548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Building the Model</a:t>
            </a:r>
          </a:p>
          <a:p>
            <a:pPr lvl="1"/>
            <a:r>
              <a:rPr lang="en-US" dirty="0"/>
              <a:t>Get </a:t>
            </a:r>
            <a:r>
              <a:rPr lang="en-US" dirty="0" err="1"/>
              <a:t>matchdata</a:t>
            </a:r>
            <a:r>
              <a:rPr lang="en-US" dirty="0"/>
              <a:t> from AWS Postgres database </a:t>
            </a:r>
          </a:p>
          <a:p>
            <a:pPr lvl="1"/>
            <a:r>
              <a:rPr lang="en-US" dirty="0"/>
              <a:t>Prepare and format the data for the model</a:t>
            </a:r>
          </a:p>
          <a:p>
            <a:pPr lvl="1"/>
            <a:r>
              <a:rPr lang="en-US" dirty="0"/>
              <a:t>Separate the Train and Test Data</a:t>
            </a:r>
          </a:p>
          <a:p>
            <a:pPr lvl="1"/>
            <a:r>
              <a:rPr lang="en-US" dirty="0"/>
              <a:t>Run Random Forest Model to fit the train data</a:t>
            </a:r>
          </a:p>
          <a:p>
            <a:pPr lvl="1"/>
            <a:r>
              <a:rPr lang="en-US" dirty="0"/>
              <a:t>Use the test data to predict and validate model accuracy 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confusion_matrix</a:t>
            </a:r>
            <a:r>
              <a:rPr lang="en-US" dirty="0"/>
              <a:t> to find the accuracy of the model </a:t>
            </a:r>
          </a:p>
        </p:txBody>
      </p:sp>
      <p:pic>
        <p:nvPicPr>
          <p:cNvPr id="8" name="Picture 7" descr="A picture containing toy, group, skiing, people&#10;&#10;Description automatically generated">
            <a:extLst>
              <a:ext uri="{FF2B5EF4-FFF2-40B4-BE49-F238E27FC236}">
                <a16:creationId xmlns:a16="http://schemas.microsoft.com/office/drawing/2014/main" id="{158DCD22-395E-4066-8214-330BB2D38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21" y="1712259"/>
            <a:ext cx="3818375" cy="37113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47C4CD-C585-47C4-8E8E-CF3ECFF2D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54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C4693-CC45-45C9-A43D-DB4494487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522" y="452718"/>
            <a:ext cx="10003960" cy="981635"/>
          </a:xfrm>
        </p:spPr>
        <p:txBody>
          <a:bodyPr/>
          <a:lstStyle/>
          <a:p>
            <a:r>
              <a:rPr lang="en-US" sz="3600" dirty="0"/>
              <a:t>Using the Model to find Matches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F069D-1CBD-4937-9585-866F99975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2428" y="1775012"/>
            <a:ext cx="7744214" cy="419548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the Model</a:t>
            </a:r>
          </a:p>
          <a:p>
            <a:pPr lvl="1"/>
            <a:r>
              <a:rPr lang="en-US" dirty="0"/>
              <a:t>Get current user data</a:t>
            </a:r>
          </a:p>
          <a:p>
            <a:pPr lvl="1"/>
            <a:r>
              <a:rPr lang="en-US" dirty="0"/>
              <a:t>Get opposite gender data from AWS Postgres database</a:t>
            </a:r>
          </a:p>
          <a:p>
            <a:pPr lvl="1"/>
            <a:r>
              <a:rPr lang="en-US" dirty="0"/>
              <a:t>Multiplex and prepare the data to run the model </a:t>
            </a:r>
          </a:p>
          <a:p>
            <a:pPr lvl="1"/>
            <a:r>
              <a:rPr lang="en-US" dirty="0"/>
              <a:t>Use the Random Forest Model to predict the Matches </a:t>
            </a:r>
          </a:p>
          <a:p>
            <a:pPr lvl="1"/>
            <a:r>
              <a:rPr lang="en-US" dirty="0"/>
              <a:t>Display the Matches </a:t>
            </a:r>
          </a:p>
        </p:txBody>
      </p:sp>
      <p:pic>
        <p:nvPicPr>
          <p:cNvPr id="7" name="Picture 6" descr="A close up of some flowers&#10;&#10;Description automatically generated">
            <a:extLst>
              <a:ext uri="{FF2B5EF4-FFF2-40B4-BE49-F238E27FC236}">
                <a16:creationId xmlns:a16="http://schemas.microsoft.com/office/drawing/2014/main" id="{236E679E-412C-4684-994B-CA3E26133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58" y="1901076"/>
            <a:ext cx="4006668" cy="294883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20F7B2-5EA7-41C4-8969-36D82559E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042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491888-D7FE-4A78-B4F6-046418030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009" y="321845"/>
            <a:ext cx="9252154" cy="1223983"/>
          </a:xfrm>
        </p:spPr>
        <p:txBody>
          <a:bodyPr>
            <a:normAutofit/>
          </a:bodyPr>
          <a:lstStyle/>
          <a:p>
            <a:r>
              <a:rPr lang="en-US" sz="3600" dirty="0"/>
              <a:t>Login page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60EEE2DD-7BCB-4085-B055-07131BBB0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084" y="1703225"/>
            <a:ext cx="3020066" cy="4013455"/>
          </a:xfrm>
        </p:spPr>
        <p:txBody>
          <a:bodyPr>
            <a:normAutofit/>
          </a:bodyPr>
          <a:lstStyle/>
          <a:p>
            <a:r>
              <a:rPr lang="en-US" dirty="0"/>
              <a:t>flask-login</a:t>
            </a:r>
          </a:p>
          <a:p>
            <a:endParaRPr lang="en-US" dirty="0"/>
          </a:p>
          <a:p>
            <a:r>
              <a:rPr lang="en-US" dirty="0"/>
              <a:t>Sample users: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John123@mm.com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password: John123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Jane123@mm.com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password: Jane123</a:t>
            </a:r>
          </a:p>
          <a:p>
            <a:endParaRPr lang="en-US" dirty="0"/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F1A28D17-2FE0-4FB4-A582-8DA596E8A6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7701" y="1545828"/>
            <a:ext cx="7232290" cy="468290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346C01-B5B5-4784-9F62-188E828E9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5237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1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510</Words>
  <Application>Microsoft Office PowerPoint</Application>
  <PresentationFormat>Widescreen</PresentationFormat>
  <Paragraphs>120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Century Gothic</vt:lpstr>
      <vt:lpstr>Slack-Lato</vt:lpstr>
      <vt:lpstr>Wingdings 3</vt:lpstr>
      <vt:lpstr>Ion</vt:lpstr>
      <vt:lpstr>1_Ion</vt:lpstr>
      <vt:lpstr>Matchmaker</vt:lpstr>
      <vt:lpstr>Agenda</vt:lpstr>
      <vt:lpstr>Project Overview</vt:lpstr>
      <vt:lpstr>About the Data</vt:lpstr>
      <vt:lpstr>Extract Transform Load</vt:lpstr>
      <vt:lpstr>Machine Learning Models to find best Matches </vt:lpstr>
      <vt:lpstr>Building the Model</vt:lpstr>
      <vt:lpstr>Using the Model to find Matches</vt:lpstr>
      <vt:lpstr>Login page</vt:lpstr>
      <vt:lpstr>Matches page</vt:lpstr>
      <vt:lpstr>My Profile (/Sign Up) Page</vt:lpstr>
      <vt:lpstr>Logout</vt:lpstr>
      <vt:lpstr>Next Steps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Ashok Singh</dc:creator>
  <cp:lastModifiedBy>Ashok Singh</cp:lastModifiedBy>
  <cp:revision>17</cp:revision>
  <dcterms:created xsi:type="dcterms:W3CDTF">2019-10-30T00:45:17Z</dcterms:created>
  <dcterms:modified xsi:type="dcterms:W3CDTF">2019-10-31T00:46:19Z</dcterms:modified>
</cp:coreProperties>
</file>